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handoutMasterIdLst>
    <p:handoutMasterId r:id="rId14"/>
  </p:handoutMasterIdLst>
  <p:sldIdLst>
    <p:sldId id="501" r:id="rId6"/>
    <p:sldId id="502" r:id="rId7"/>
    <p:sldId id="503" r:id="rId8"/>
    <p:sldId id="504" r:id="rId9"/>
    <p:sldId id="505" r:id="rId10"/>
    <p:sldId id="506" r:id="rId11"/>
    <p:sldId id="507" r:id="rId12"/>
    <p:sldId id="508" r:id="rId13"/>
  </p:sldIdLst>
  <p:sldSz cx="10512425" cy="5940425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38">
          <p15:clr>
            <a:srgbClr val="A4A3A4"/>
          </p15:clr>
        </p15:guide>
        <p15:guide id="2" orient="horz" pos="101">
          <p15:clr>
            <a:srgbClr val="A4A3A4"/>
          </p15:clr>
        </p15:guide>
        <p15:guide id="3" pos="6458">
          <p15:clr>
            <a:srgbClr val="A4A3A4"/>
          </p15:clr>
        </p15:guide>
        <p15:guide id="4" pos="152">
          <p15:clr>
            <a:srgbClr val="A4A3A4"/>
          </p15:clr>
        </p15:guide>
        <p15:guide id="5" pos="3242">
          <p15:clr>
            <a:srgbClr val="A4A3A4"/>
          </p15:clr>
        </p15:guide>
        <p15:guide id="6" pos="33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B3C3B"/>
    <a:srgbClr val="00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7" autoAdjust="0"/>
    <p:restoredTop sz="93287" autoAdjust="0"/>
  </p:normalViewPr>
  <p:slideViewPr>
    <p:cSldViewPr snapToGrid="0" snapToObjects="1">
      <p:cViewPr varScale="1">
        <p:scale>
          <a:sx n="126" d="100"/>
          <a:sy n="126" d="100"/>
        </p:scale>
        <p:origin x="138" y="228"/>
      </p:cViewPr>
      <p:guideLst>
        <p:guide orient="horz" pos="3638"/>
        <p:guide orient="horz" pos="101"/>
        <p:guide pos="6458"/>
        <p:guide pos="152"/>
        <p:guide pos="3242"/>
        <p:guide pos="33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6EB3-50A8-A84C-8CAA-7EA42A146792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7CAFE-6500-8641-8057-E7863B11D9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251862" y="198014"/>
            <a:ext cx="9999580" cy="45309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 smtClean="0"/>
              <a:t>Click icon to ad picture</a:t>
            </a:r>
            <a:endParaRPr lang="nb-NO" dirty="0"/>
          </a:p>
        </p:txBody>
      </p:sp>
      <p:pic>
        <p:nvPicPr>
          <p:cNvPr id="15" name="Bilde 14" descr="PGS_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30" y="5099315"/>
            <a:ext cx="545649" cy="681563"/>
          </a:xfrm>
          <a:prstGeom prst="rect">
            <a:avLst/>
          </a:prstGeom>
        </p:spPr>
      </p:pic>
      <p:pic>
        <p:nvPicPr>
          <p:cNvPr id="16" name="Bilde 15" descr="PGS_Strapline_blu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6" y="5616579"/>
            <a:ext cx="2203031" cy="157177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251862" y="1986500"/>
            <a:ext cx="7772400" cy="523220"/>
          </a:xfrm>
        </p:spPr>
        <p:txBody>
          <a:bodyPr anchor="b" anchorCtr="0">
            <a:spAutoFit/>
          </a:bodyPr>
          <a:lstStyle>
            <a:lvl1pPr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251862" y="2509720"/>
            <a:ext cx="7772400" cy="4067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43916" y="4728775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Prepared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Checked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Approved by/date: 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0"/>
          </p:nvPr>
        </p:nvSpPr>
        <p:spPr>
          <a:xfrm>
            <a:off x="1319601" y="545577"/>
            <a:ext cx="3733800" cy="84772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fontAlgn="auto">
              <a:spcBef>
                <a:spcPct val="50000"/>
              </a:spcBef>
              <a:spcAft>
                <a:spcPts val="0"/>
              </a:spcAft>
              <a:buNone/>
              <a:defRPr sz="1200" b="0" i="0" baseline="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2"/>
          </p:nvPr>
        </p:nvSpPr>
        <p:spPr>
          <a:xfrm>
            <a:off x="1521918" y="4006269"/>
            <a:ext cx="4038600" cy="707887"/>
          </a:xfrm>
          <a:prstGeom prst="rect">
            <a:avLst/>
          </a:prstGeom>
        </p:spPr>
        <p:txBody>
          <a:bodyPr>
            <a:normAutofit/>
          </a:bodyPr>
          <a:lstStyle>
            <a:lvl1pPr algn="l" fontAlgn="auto">
              <a:spcBef>
                <a:spcPct val="50000"/>
              </a:spcBef>
              <a:spcAft>
                <a:spcPts val="0"/>
              </a:spcAft>
              <a:buNone/>
              <a:defRPr sz="10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2863" y="562303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Client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Project</a:t>
            </a:r>
            <a:r>
              <a:rPr lang="en-US" sz="1200" b="1" kern="1200" baseline="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 code</a:t>
            </a:r>
            <a:r>
              <a:rPr lang="en-US" sz="12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: 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Area/Survey: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1862" y="4006270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Prepared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Checked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Approved by/date: 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80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139106" y="1148544"/>
            <a:ext cx="4966500" cy="410971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9972341" y="5748224"/>
            <a:ext cx="374757" cy="200055"/>
          </a:xfrm>
          <a:prstGeom prst="rect">
            <a:avLst/>
          </a:prstGeom>
        </p:spPr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1" name="Plassholder for innhold 2"/>
          <p:cNvSpPr>
            <a:spLocks noGrp="1"/>
          </p:cNvSpPr>
          <p:nvPr>
            <p:ph idx="13"/>
          </p:nvPr>
        </p:nvSpPr>
        <p:spPr>
          <a:xfrm>
            <a:off x="5244650" y="1148544"/>
            <a:ext cx="4966500" cy="410971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926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68735" y="225516"/>
            <a:ext cx="9461183" cy="7109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68735" y="1161959"/>
            <a:ext cx="4548084" cy="2054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592026" y="1161959"/>
            <a:ext cx="4548084" cy="2054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68735" y="3348365"/>
            <a:ext cx="4548084" cy="2054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026" y="3348365"/>
            <a:ext cx="4548084" cy="20543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875520" y="5706413"/>
            <a:ext cx="548640" cy="20005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-</a:t>
            </a:r>
            <a:fld id="{8000D89D-60EC-4FBB-9B97-AB8A81CC9A21}" type="slidenum">
              <a:rPr lang="en-GB"/>
              <a:pPr>
                <a:defRPr/>
              </a:pPr>
              <a:t>‹#›</a:t>
            </a:fld>
            <a:r>
              <a:rPr lang="en-GB"/>
              <a:t>-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6829426" y="5609027"/>
            <a:ext cx="3328935" cy="33139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72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9106" y="332698"/>
            <a:ext cx="9146870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2000" b="1" kern="1200" baseline="0" dirty="0" smtClean="0">
                <a:solidFill>
                  <a:srgbClr val="005294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1146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7282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2"/>
          <p:cNvSpPr>
            <a:spLocks noGrp="1"/>
          </p:cNvSpPr>
          <p:nvPr>
            <p:ph idx="1"/>
          </p:nvPr>
        </p:nvSpPr>
        <p:spPr>
          <a:xfrm>
            <a:off x="139105" y="1100988"/>
            <a:ext cx="5029200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Plassholder for innhold 2"/>
          <p:cNvSpPr>
            <a:spLocks noGrp="1"/>
          </p:cNvSpPr>
          <p:nvPr>
            <p:ph idx="11"/>
          </p:nvPr>
        </p:nvSpPr>
        <p:spPr>
          <a:xfrm>
            <a:off x="5303520" y="1100988"/>
            <a:ext cx="5029200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0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6924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745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745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9106" y="332698"/>
            <a:ext cx="9146870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2000" b="1" kern="1200" baseline="0" dirty="0" smtClean="0">
                <a:solidFill>
                  <a:srgbClr val="005294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6888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896933" y="2694672"/>
            <a:ext cx="8935561" cy="461665"/>
          </a:xfrm>
          <a:solidFill>
            <a:srgbClr val="005294"/>
          </a:solidFill>
        </p:spPr>
        <p:txBody>
          <a:bodyPr anchor="t">
            <a:sp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7081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39106" y="120954"/>
            <a:ext cx="9146870" cy="7109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6" name="Plassholder for tekst 2"/>
          <p:cNvSpPr>
            <a:spLocks noGrp="1"/>
          </p:cNvSpPr>
          <p:nvPr>
            <p:ph type="body" idx="1"/>
          </p:nvPr>
        </p:nvSpPr>
        <p:spPr>
          <a:xfrm>
            <a:off x="139106" y="1147223"/>
            <a:ext cx="10070357" cy="44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9" name="Rett linje 18"/>
          <p:cNvCxnSpPr/>
          <p:nvPr/>
        </p:nvCxnSpPr>
        <p:spPr>
          <a:xfrm>
            <a:off x="243417" y="893109"/>
            <a:ext cx="10008658" cy="0"/>
          </a:xfrm>
          <a:prstGeom prst="line">
            <a:avLst/>
          </a:prstGeom>
          <a:ln w="9525" cmpd="sng">
            <a:solidFill>
              <a:srgbClr val="0052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Bilde 19" descr="PGS_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93" y="152010"/>
            <a:ext cx="538417" cy="6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7" r:id="rId3"/>
    <p:sldLayoutId id="2147483658" r:id="rId4"/>
    <p:sldLayoutId id="2147483660" r:id="rId5"/>
    <p:sldLayoutId id="2147483661" r:id="rId6"/>
    <p:sldLayoutId id="2147483656" r:id="rId7"/>
    <p:sldLayoutId id="2147483655" r:id="rId8"/>
    <p:sldLayoutId id="2147483659" r:id="rId9"/>
    <p:sldLayoutId id="2147483663" r:id="rId10"/>
    <p:sldLayoutId id="2147483664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438275" indent="-228600" algn="l" defTabSz="457200" rtl="0" eaLnBrk="1" latinLnBrk="0" hangingPunct="1">
        <a:spcBef>
          <a:spcPct val="20000"/>
        </a:spcBef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85950" indent="-228600" algn="l" defTabSz="457200" rtl="0" eaLnBrk="1" latinLnBrk="0" hangingPunct="1">
        <a:spcBef>
          <a:spcPct val="20000"/>
        </a:spcBef>
        <a:buFont typeface="Arial"/>
        <a:buChar char="»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9491" y="1678723"/>
            <a:ext cx="9848958" cy="830997"/>
          </a:xfrm>
        </p:spPr>
        <p:txBody>
          <a:bodyPr>
            <a:normAutofit/>
          </a:bodyPr>
          <a:lstStyle/>
          <a:p>
            <a:r>
              <a:rPr lang="nb-NO" sz="2400" dirty="0" smtClean="0"/>
              <a:t>Ocean Currents Analysis </a:t>
            </a:r>
            <a:r>
              <a:rPr lang="nb-NO" sz="2400" dirty="0"/>
              <a:t/>
            </a:r>
            <a:br>
              <a:rPr lang="nb-NO" sz="2400" dirty="0"/>
            </a:br>
            <a:r>
              <a:rPr lang="nb-NO" sz="2400" dirty="0" smtClean="0"/>
              <a:t>SK Energy B16-2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29491" y="2565931"/>
            <a:ext cx="7074084" cy="1349326"/>
            <a:chOff x="231233" y="2565931"/>
            <a:chExt cx="7272342" cy="1349326"/>
          </a:xfrm>
        </p:grpSpPr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65113" y="2565931"/>
              <a:ext cx="1396470" cy="307777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smtClean="0"/>
                <a:t>Department :</a:t>
              </a:r>
              <a:endParaRPr lang="nb-NO" altLang="en-US" sz="1400" dirty="0" smtClean="0"/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 bwMode="auto">
            <a:xfrm>
              <a:off x="1593840" y="2565931"/>
              <a:ext cx="59097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Operations</a:t>
              </a: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 bwMode="auto">
            <a:xfrm>
              <a:off x="256639" y="2904605"/>
              <a:ext cx="13625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 smtClean="0"/>
                <a:t>Client :</a:t>
              </a:r>
            </a:p>
          </p:txBody>
        </p:sp>
        <p:sp>
          <p:nvSpPr>
            <p:cNvPr id="10" name="Subtitle 2"/>
            <p:cNvSpPr txBox="1">
              <a:spLocks/>
            </p:cNvSpPr>
            <p:nvPr/>
          </p:nvSpPr>
          <p:spPr bwMode="auto">
            <a:xfrm>
              <a:off x="1585367" y="2904605"/>
              <a:ext cx="59097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 smtClean="0"/>
                <a:t>SK Energy</a:t>
              </a:r>
              <a:endParaRPr lang="nb-NO" altLang="en-US" sz="1400" dirty="0"/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 bwMode="auto">
            <a:xfrm>
              <a:off x="239706" y="3260297"/>
              <a:ext cx="13795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 smtClean="0"/>
                <a:t>Author :</a:t>
              </a:r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 bwMode="auto">
            <a:xfrm>
              <a:off x="1568433" y="3243405"/>
              <a:ext cx="38862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 smtClean="0"/>
                <a:t>CR</a:t>
              </a:r>
              <a:endParaRPr lang="nb-NO" altLang="en-US" sz="1400" dirty="0"/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 bwMode="auto">
            <a:xfrm>
              <a:off x="5340341" y="3243405"/>
              <a:ext cx="2044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 smtClean="0"/>
                <a:t>Date:  12 Apr 2020</a:t>
              </a:r>
              <a:endParaRPr lang="nb-NO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7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776" y="1100988"/>
            <a:ext cx="5032152" cy="182336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SK Energy B16-2</a:t>
            </a:r>
            <a:br>
              <a:rPr lang="en-US" sz="1400" dirty="0"/>
            </a:br>
            <a:r>
              <a:rPr lang="en-US" sz="1400" dirty="0"/>
              <a:t>Survey Period: 2020</a:t>
            </a:r>
          </a:p>
          <a:p>
            <a:pPr marL="0" indent="0">
              <a:buNone/>
            </a:pPr>
            <a:r>
              <a:rPr lang="en-US" sz="1400" dirty="0"/>
              <a:t>Historical Combined Currents Analysis: 2015 - 2019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Regional combined currents shown on animated map display over the planned survey period.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Circulation and tidal currents extracted at 1 selected locations for cross-plot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2</a:t>
            </a:fld>
            <a:endParaRPr lang="nb-NO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5" y="3144618"/>
            <a:ext cx="2286000" cy="2286000"/>
          </a:xfrm>
          <a:prstGeom prst="rect">
            <a:avLst/>
          </a:prstGeom>
        </p:spPr>
      </p:pic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8775" y="3159015"/>
            <a:ext cx="2286000" cy="228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26613" y="4223999"/>
            <a:ext cx="438001" cy="39564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564613" y="3401090"/>
            <a:ext cx="1317576" cy="82290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64613" y="4619645"/>
            <a:ext cx="1317576" cy="59554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882189" y="3401090"/>
            <a:ext cx="2084832" cy="18141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>
            <a:off x="3867526" y="4263828"/>
            <a:ext cx="87478" cy="87478"/>
          </a:xfrm>
          <a:prstGeom prst="donut">
            <a:avLst/>
          </a:prstGeom>
          <a:solidFill>
            <a:srgbClr val="FF0000"/>
          </a:solidFill>
          <a:ln w="6350">
            <a:solidFill>
              <a:srgbClr val="A5002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45949" y="4129195"/>
            <a:ext cx="7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>
                <a:solidFill>
                  <a:srgbClr val="CC0000"/>
                </a:solidFill>
              </a:rPr>
              <a:t>PC-1</a:t>
            </a:r>
            <a:endParaRPr lang="en-US" sz="700" b="1" dirty="0">
              <a:solidFill>
                <a:srgbClr val="CC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179420" y="898071"/>
            <a:ext cx="9144" cy="4999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5298702" y="986096"/>
            <a:ext cx="5032152" cy="455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Font typeface="Arial"/>
              <a:buNone/>
            </a:pPr>
            <a:r>
              <a:rPr lang="en-US" sz="1400" b="1" dirty="0" smtClean="0"/>
              <a:t>Point Analysis Locations: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65164"/>
              </p:ext>
            </p:extLst>
          </p:nvPr>
        </p:nvGraphicFramePr>
        <p:xfrm>
          <a:off x="5370691" y="1284236"/>
          <a:ext cx="2700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00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Name</a:t>
                      </a:r>
                      <a:endParaRPr lang="en-US" sz="10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Latitude</a:t>
                      </a:r>
                      <a:endParaRPr lang="en-US" sz="10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Longitude</a:t>
                      </a:r>
                      <a:endParaRPr lang="en-US" sz="10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PC-1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solidFill>
                            <a:srgbClr val="0000FF"/>
                          </a:solidFill>
                        </a:rPr>
                        <a:t>9.62</a:t>
                      </a:r>
                      <a:r>
                        <a:rPr lang="en-US" sz="1000" baseline="30000" dirty="0" smtClean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000" dirty="0" smtClean="0">
                          <a:solidFill>
                            <a:srgbClr val="0000FF"/>
                          </a:solidFill>
                        </a:rPr>
                        <a:t>N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solidFill>
                            <a:srgbClr val="0000FF"/>
                          </a:solidFill>
                        </a:rPr>
                        <a:t>107.26</a:t>
                      </a:r>
                      <a:r>
                        <a:rPr lang="en-US" sz="1000" baseline="30000" dirty="0" smtClean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000" baseline="0" dirty="0" smtClean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en-US" sz="100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Content Placeholder 4"/>
          <p:cNvSpPr txBox="1">
            <a:spLocks/>
          </p:cNvSpPr>
          <p:nvPr/>
        </p:nvSpPr>
        <p:spPr>
          <a:xfrm>
            <a:off x="5298702" y="2843433"/>
            <a:ext cx="5032152" cy="455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Font typeface="Arial"/>
              <a:buNone/>
            </a:pPr>
            <a:r>
              <a:rPr lang="en-US" sz="1400" b="1" dirty="0" smtClean="0"/>
              <a:t>Point Analysis Results: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598544" y="3207069"/>
            <a:ext cx="4611540" cy="2224250"/>
            <a:chOff x="5598544" y="3084237"/>
            <a:chExt cx="4611540" cy="2224250"/>
          </a:xfrm>
        </p:grpSpPr>
        <p:grpSp>
          <p:nvGrpSpPr>
            <p:cNvPr id="24" name="Group 23"/>
            <p:cNvGrpSpPr/>
            <p:nvPr/>
          </p:nvGrpSpPr>
          <p:grpSpPr>
            <a:xfrm>
              <a:off x="5598544" y="3084237"/>
              <a:ext cx="4611540" cy="1117009"/>
              <a:chOff x="5598544" y="3084237"/>
              <a:chExt cx="4611540" cy="1117009"/>
            </a:xfrm>
          </p:grpSpPr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5598544" y="3084237"/>
                <a:ext cx="4611540" cy="313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400" b="1" dirty="0" smtClean="0"/>
                  <a:t>Combined Currents:</a:t>
                </a:r>
              </a:p>
            </p:txBody>
          </p:sp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5978106" y="3397974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 smtClean="0"/>
                  <a:t>Maximum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/>
                  <a:t>Average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/>
                  <a:t>Dominant Azimuth:</a:t>
                </a:r>
              </a:p>
            </p:txBody>
          </p:sp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7796771" y="3397975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 smtClean="0">
                    <a:solidFill>
                      <a:srgbClr val="0000FF"/>
                    </a:solidFill>
                  </a:rPr>
                  <a:t>2.53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>
                    <a:solidFill>
                      <a:srgbClr val="0000FF"/>
                    </a:solidFill>
                  </a:rPr>
                  <a:t>0.93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>
                    <a:solidFill>
                      <a:srgbClr val="0000FF"/>
                    </a:solidFill>
                  </a:rPr>
                  <a:t>ENE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98544" y="4191478"/>
              <a:ext cx="4611540" cy="1117009"/>
              <a:chOff x="5598544" y="3084237"/>
              <a:chExt cx="4611540" cy="1117009"/>
            </a:xfrm>
          </p:grpSpPr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5598544" y="3084237"/>
                <a:ext cx="4611540" cy="313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400" b="1" dirty="0" smtClean="0"/>
                  <a:t>Tidal Currents:</a:t>
                </a:r>
              </a:p>
            </p:txBody>
          </p:sp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5978106" y="3397974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 smtClean="0"/>
                  <a:t>Maximum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/>
                  <a:t>Dominant Azimuth:</a:t>
                </a:r>
              </a:p>
            </p:txBody>
          </p:sp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7796771" y="3397975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 smtClean="0">
                    <a:solidFill>
                      <a:srgbClr val="0000FF"/>
                    </a:solidFill>
                  </a:rPr>
                  <a:t>1.594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 smtClean="0">
                    <a:solidFill>
                      <a:srgbClr val="0000FF"/>
                    </a:solidFill>
                  </a:rPr>
                  <a:t>West-East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7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Currents Analysis  SK Energy B16-2 </a:t>
            </a:r>
            <a:br>
              <a:rPr lang="en-US" dirty="0" smtClean="0"/>
            </a:br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9106" y="1012064"/>
            <a:ext cx="5185368" cy="688553"/>
          </a:xfrm>
        </p:spPr>
        <p:txBody>
          <a:bodyPr>
            <a:normAutofit/>
          </a:bodyPr>
          <a:lstStyle/>
          <a:p>
            <a:r>
              <a:rPr lang="en-US" dirty="0" smtClean="0"/>
              <a:t>The survey is scheduled for 2020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139106" y="1672041"/>
            <a:ext cx="5185369" cy="129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 smtClean="0"/>
              <a:t>Ocean currents analysis for this job consists of</a:t>
            </a:r>
          </a:p>
          <a:p>
            <a:pPr marL="752475" indent="-285750">
              <a:buFont typeface="Arial" panose="020B0604020202020204" pitchFamily="34" charset="0"/>
              <a:buChar char="•"/>
            </a:pPr>
            <a:r>
              <a:rPr lang="en-GB" sz="1400" dirty="0"/>
              <a:t>Regional and survey area animations of currents, 1 Jun to 1 Aug, for the years 2018 and 2019.</a:t>
            </a:r>
          </a:p>
          <a:p>
            <a:pPr marL="752475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Detailed analysis of currents at 1 points in the survey area, and for the years 2015 - 2019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39727"/>
              </p:ext>
            </p:extLst>
          </p:nvPr>
        </p:nvGraphicFramePr>
        <p:xfrm>
          <a:off x="912991" y="2906759"/>
          <a:ext cx="307456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69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Latitude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Longitude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9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PC-1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9.62</a:t>
                      </a:r>
                      <a:r>
                        <a:rPr lang="en-US" sz="1200" baseline="30000" dirty="0" smtClean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0000FF"/>
                          </a:solidFill>
                        </a:rPr>
                        <a:t>107.26</a:t>
                      </a:r>
                      <a:r>
                        <a:rPr lang="en-US" sz="1200" baseline="30000" dirty="0" smtClean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200" baseline="0" dirty="0" smtClean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en-US" sz="1200" dirty="0" smtClean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28" y="1016811"/>
            <a:ext cx="3991714" cy="473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0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 smtClean="0"/>
              <a:t>Current Analysis</a:t>
            </a:r>
            <a:br>
              <a:rPr lang="en-US" sz="1800" dirty="0" smtClean="0"/>
            </a:br>
            <a:r>
              <a:rPr lang="en-US" sz="1800" dirty="0" smtClean="0"/>
              <a:t>Movie - Combined Regional Currents, 1 Jun to 1 Aug  2019</a:t>
            </a:r>
            <a:endParaRPr lang="en-US" sz="1800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 smtClean="0"/>
              <a:t>This slide contains movie displays of regional currents. Use Slide Show view to play the movies.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 smtClean="0"/>
              <a:t>The current strength around the survey area is up to </a:t>
            </a:r>
            <a:r>
              <a:rPr lang="en-US" sz="1400" b="1" i="1" kern="0" dirty="0" smtClean="0">
                <a:solidFill>
                  <a:srgbClr val="0000FF"/>
                </a:solidFill>
              </a:rPr>
              <a:t>~2.5 Knots</a:t>
            </a:r>
            <a:r>
              <a:rPr lang="en-US" sz="1400" kern="0" dirty="0" smtClean="0"/>
              <a:t>.</a:t>
            </a:r>
            <a:endParaRPr lang="en-US" sz="1400" kern="0" baseline="0" dirty="0" smtClean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 smtClean="0"/>
              <a:t>Current Analysis</a:t>
            </a:r>
            <a:br>
              <a:rPr lang="en-US" sz="1800" dirty="0" smtClean="0"/>
            </a:br>
            <a:r>
              <a:rPr lang="en-US" sz="1800" dirty="0" smtClean="0"/>
              <a:t>Map - Combined Regional Currents at Peak Strength on 31 Jul 2019</a:t>
            </a:r>
            <a:endParaRPr lang="en-US" sz="1800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 smtClean="0"/>
              <a:t>This slide shows maps of the regional currents at peak strength (at the selected point locations).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 smtClean="0"/>
              <a:t>The current strength around the survey area is up to </a:t>
            </a:r>
            <a:r>
              <a:rPr lang="en-US" sz="1400" b="1" i="1" kern="0" dirty="0" smtClean="0">
                <a:solidFill>
                  <a:srgbClr val="0000FF"/>
                </a:solidFill>
              </a:rPr>
              <a:t>~2.5 Knots</a:t>
            </a:r>
            <a:r>
              <a:rPr lang="en-US" sz="1400" kern="0" dirty="0" smtClean="0"/>
              <a:t>.</a:t>
            </a:r>
            <a:endParaRPr lang="en-US" sz="1400" kern="0" baseline="0" dirty="0" smtClean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 smtClean="0"/>
              <a:t>Current Analysis</a:t>
            </a:r>
            <a:br>
              <a:rPr lang="en-US" sz="1800" dirty="0" smtClean="0"/>
            </a:br>
            <a:r>
              <a:rPr lang="en-US" sz="1800" dirty="0" smtClean="0"/>
              <a:t>Movie - Combined Regional Currents, 1 Jun to 1 Aug  2018</a:t>
            </a:r>
            <a:endParaRPr lang="en-US" sz="1800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 smtClean="0"/>
              <a:t>This slide contains movie displays of regional currents. Use Slide Show view to play the movies.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 smtClean="0"/>
              <a:t>The current strength around the survey area is up to </a:t>
            </a:r>
            <a:r>
              <a:rPr lang="en-US" sz="1400" b="1" i="1" kern="0" dirty="0" smtClean="0">
                <a:solidFill>
                  <a:srgbClr val="0000FF"/>
                </a:solidFill>
              </a:rPr>
              <a:t>~2.5 Knots</a:t>
            </a:r>
            <a:r>
              <a:rPr lang="en-US" sz="1400" kern="0" dirty="0" smtClean="0"/>
              <a:t>.</a:t>
            </a:r>
            <a:endParaRPr lang="en-US" sz="1400" kern="0" baseline="0" dirty="0" smtClean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 smtClean="0"/>
              <a:t>Current Analysis</a:t>
            </a:r>
            <a:br>
              <a:rPr lang="en-US" sz="1800" dirty="0" smtClean="0"/>
            </a:br>
            <a:r>
              <a:rPr lang="en-US" sz="1800" dirty="0" smtClean="0"/>
              <a:t>Map - Combined Regional Currents at Peak Strength on 15 Jul 2018</a:t>
            </a:r>
            <a:endParaRPr lang="en-US" sz="1800" dirty="0"/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 smtClean="0"/>
              <a:t>This slide shows maps of the regional currents at peak strength (at the selected point locations).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 smtClean="0"/>
              <a:t>The current strength around the survey area is up to </a:t>
            </a:r>
            <a:r>
              <a:rPr lang="en-US" sz="1400" b="1" i="1" kern="0" dirty="0" smtClean="0">
                <a:solidFill>
                  <a:srgbClr val="0000FF"/>
                </a:solidFill>
              </a:rPr>
              <a:t>~2.5 Knots</a:t>
            </a:r>
            <a:r>
              <a:rPr lang="en-US" sz="1400" kern="0" dirty="0" smtClean="0"/>
              <a:t>.</a:t>
            </a:r>
            <a:endParaRPr lang="en-US" sz="1400" kern="0" baseline="0" dirty="0" smtClean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 smtClean="0"/>
              <a:t>Point Currents </a:t>
            </a:r>
            <a:br>
              <a:rPr lang="en-US" dirty="0" smtClean="0"/>
            </a:br>
            <a:r>
              <a:rPr lang="en-US" sz="1600" kern="0" dirty="0"/>
              <a:t>Historical currents at reference point PC-1 from 1 Jun to 1 Aug.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/>
          <a:stretch/>
        </p:blipFill>
        <p:spPr>
          <a:xfrm>
            <a:off x="91440" y="3523008"/>
            <a:ext cx="3046745" cy="23357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4088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44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" name="TextBox 49"/>
          <p:cNvSpPr txBox="1"/>
          <p:nvPr/>
        </p:nvSpPr>
        <p:spPr>
          <a:xfrm rot="16200000">
            <a:off x="643" y="2096875"/>
            <a:ext cx="25223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/>
              <a:t>Knots</a:t>
            </a:r>
            <a:endParaRPr lang="en-GB" sz="500" b="1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46328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2.6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8" name="TextBox 50"/>
          <p:cNvSpPr txBox="1"/>
          <p:nvPr/>
        </p:nvSpPr>
        <p:spPr>
          <a:xfrm rot="16200000">
            <a:off x="3526264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2.6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10" name="TextBox 50"/>
          <p:cNvSpPr txBox="1"/>
          <p:nvPr/>
        </p:nvSpPr>
        <p:spPr>
          <a:xfrm rot="16200000">
            <a:off x="7006200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2.6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9610" y="3239155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0.0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11" name="TextBox 51"/>
          <p:cNvSpPr txBox="1"/>
          <p:nvPr/>
        </p:nvSpPr>
        <p:spPr>
          <a:xfrm>
            <a:off x="3609546" y="3239155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0.0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687112" y="3239155"/>
            <a:ext cx="19292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err="1" smtClean="0"/>
              <a:t>Deg</a:t>
            </a:r>
            <a:endParaRPr lang="en-GB" sz="500" b="1" dirty="0"/>
          </a:p>
        </p:txBody>
      </p:sp>
      <p:sp>
        <p:nvSpPr>
          <p:cNvPr id="12" name="TextBox 52"/>
          <p:cNvSpPr txBox="1"/>
          <p:nvPr/>
        </p:nvSpPr>
        <p:spPr>
          <a:xfrm>
            <a:off x="5167048" y="3239155"/>
            <a:ext cx="19292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err="1" smtClean="0"/>
              <a:t>Deg</a:t>
            </a:r>
            <a:endParaRPr lang="en-GB" sz="5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324346" y="3239155"/>
            <a:ext cx="178501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360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17" name="TextBox 53"/>
          <p:cNvSpPr txBox="1"/>
          <p:nvPr/>
        </p:nvSpPr>
        <p:spPr>
          <a:xfrm>
            <a:off x="6804282" y="3239155"/>
            <a:ext cx="178501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360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30986" y="3239155"/>
            <a:ext cx="308345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1 Jun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91927" y="3241623"/>
            <a:ext cx="308345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>
                <a:solidFill>
                  <a:srgbClr val="FFFFCC"/>
                </a:solidFill>
              </a:rPr>
              <a:t>1 Aug</a:t>
            </a:r>
            <a:endParaRPr lang="en-GB" sz="500" b="1" dirty="0">
              <a:solidFill>
                <a:srgbClr val="FFFFCC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42671" y="3239155"/>
            <a:ext cx="22498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smtClean="0"/>
              <a:t>Days</a:t>
            </a:r>
            <a:endParaRPr lang="en-GB" sz="5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19624" y="1074737"/>
            <a:ext cx="1016872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dirty="0" smtClean="0"/>
              <a:t>Tidal Currents</a:t>
            </a:r>
          </a:p>
          <a:p>
            <a:pPr algn="ctr"/>
            <a:r>
              <a:rPr lang="en-GB" sz="700" i="1" dirty="0" smtClean="0"/>
              <a:t>(Magnitude vs Azimuth)</a:t>
            </a:r>
            <a:endParaRPr lang="en-GB" sz="80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3687324" y="1074737"/>
            <a:ext cx="1031299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i="1" dirty="0" smtClean="0"/>
              <a:t>Combined Currents</a:t>
            </a:r>
          </a:p>
          <a:p>
            <a:pPr algn="ctr"/>
            <a:r>
              <a:rPr lang="en-GB" sz="700" i="1" dirty="0" smtClean="0"/>
              <a:t>(Magnitude vs Azimuth)</a:t>
            </a:r>
            <a:endParaRPr lang="en-GB" sz="8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7159582" y="1074737"/>
            <a:ext cx="1031299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i="1" dirty="0" smtClean="0"/>
              <a:t>Combined Currents</a:t>
            </a:r>
          </a:p>
          <a:p>
            <a:pPr algn="ctr"/>
            <a:r>
              <a:rPr lang="en-GB" sz="700" i="1" dirty="0" smtClean="0"/>
              <a:t>(Magnitude vs Days)</a:t>
            </a:r>
            <a:endParaRPr lang="en-GB" sz="800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2213978" y="3536656"/>
            <a:ext cx="909471" cy="2881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700" b="1" dirty="0" smtClean="0"/>
              <a:t>Combined Currents</a:t>
            </a:r>
          </a:p>
          <a:p>
            <a:pPr algn="ctr"/>
            <a:r>
              <a:rPr lang="en-GB" sz="700" i="1" dirty="0" smtClean="0"/>
              <a:t>(Rose Diagram)</a:t>
            </a:r>
            <a:endParaRPr lang="en-GB" sz="700" i="1" dirty="0"/>
          </a:p>
        </p:txBody>
      </p:sp>
      <p:pic>
        <p:nvPicPr>
          <p:cNvPr id="77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2" y="3535412"/>
            <a:ext cx="441000" cy="4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19920" y="3964669"/>
            <a:ext cx="4611540" cy="959871"/>
            <a:chOff x="3119920" y="3964669"/>
            <a:chExt cx="4611540" cy="959871"/>
          </a:xfrm>
        </p:grpSpPr>
        <p:sp>
          <p:nvSpPr>
            <p:cNvPr id="82" name="Content Placeholder 4"/>
            <p:cNvSpPr txBox="1">
              <a:spLocks/>
            </p:cNvSpPr>
            <p:nvPr/>
          </p:nvSpPr>
          <p:spPr>
            <a:xfrm>
              <a:off x="3119920" y="3964669"/>
              <a:ext cx="4611540" cy="3109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200" b="1" dirty="0" smtClean="0"/>
                <a:t>Combined Currents:</a:t>
              </a:r>
            </a:p>
          </p:txBody>
        </p:sp>
        <p:sp>
          <p:nvSpPr>
            <p:cNvPr id="83" name="Content Placeholder 4"/>
            <p:cNvSpPr txBox="1">
              <a:spLocks/>
            </p:cNvSpPr>
            <p:nvPr/>
          </p:nvSpPr>
          <p:spPr>
            <a:xfrm>
              <a:off x="3308410" y="4198028"/>
              <a:ext cx="1926208" cy="7265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dirty="0" smtClean="0"/>
                <a:t>Maximum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 smtClean="0"/>
                <a:t>Average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 smtClean="0"/>
                <a:t>Dominant Azimuth:</a:t>
              </a:r>
            </a:p>
          </p:txBody>
        </p:sp>
        <p:sp>
          <p:nvSpPr>
            <p:cNvPr id="84" name="Content Placeholder 4"/>
            <p:cNvSpPr txBox="1">
              <a:spLocks/>
            </p:cNvSpPr>
            <p:nvPr/>
          </p:nvSpPr>
          <p:spPr>
            <a:xfrm>
              <a:off x="4698450" y="4198030"/>
              <a:ext cx="1926208" cy="7265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b="1" dirty="0" smtClean="0">
                  <a:solidFill>
                    <a:srgbClr val="0000FF"/>
                  </a:solidFill>
                </a:rPr>
                <a:t>2.53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 smtClean="0">
                  <a:solidFill>
                    <a:srgbClr val="0000FF"/>
                  </a:solidFill>
                </a:rPr>
                <a:t>0.93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 smtClean="0">
                  <a:solidFill>
                    <a:srgbClr val="0000FF"/>
                  </a:solidFill>
                </a:rPr>
                <a:t>ENE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119920" y="4933895"/>
            <a:ext cx="4611540" cy="750215"/>
            <a:chOff x="3119920" y="4933895"/>
            <a:chExt cx="4611540" cy="750215"/>
          </a:xfrm>
        </p:grpSpPr>
        <p:sp>
          <p:nvSpPr>
            <p:cNvPr id="78" name="Content Placeholder 4"/>
            <p:cNvSpPr txBox="1">
              <a:spLocks/>
            </p:cNvSpPr>
            <p:nvPr/>
          </p:nvSpPr>
          <p:spPr>
            <a:xfrm>
              <a:off x="3119920" y="4933895"/>
              <a:ext cx="4611540" cy="313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200" b="1" dirty="0" smtClean="0"/>
                <a:t>Tidal Currents:</a:t>
              </a:r>
            </a:p>
          </p:txBody>
        </p:sp>
        <p:sp>
          <p:nvSpPr>
            <p:cNvPr id="79" name="Content Placeholder 4"/>
            <p:cNvSpPr txBox="1">
              <a:spLocks/>
            </p:cNvSpPr>
            <p:nvPr/>
          </p:nvSpPr>
          <p:spPr>
            <a:xfrm>
              <a:off x="3308410" y="5144120"/>
              <a:ext cx="1926208" cy="5399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dirty="0" smtClean="0"/>
                <a:t>Maximum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 smtClean="0"/>
                <a:t>Dominant Azimuth:</a:t>
              </a:r>
            </a:p>
          </p:txBody>
        </p:sp>
        <p:sp>
          <p:nvSpPr>
            <p:cNvPr id="81" name="Content Placeholder 4"/>
            <p:cNvSpPr txBox="1">
              <a:spLocks/>
            </p:cNvSpPr>
            <p:nvPr/>
          </p:nvSpPr>
          <p:spPr>
            <a:xfrm>
              <a:off x="4717500" y="5144122"/>
              <a:ext cx="1926208" cy="539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b="1" dirty="0" smtClean="0">
                  <a:solidFill>
                    <a:srgbClr val="0000FF"/>
                  </a:solidFill>
                </a:rPr>
                <a:t>1.594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 smtClean="0">
                  <a:solidFill>
                    <a:srgbClr val="0000FF"/>
                  </a:solidFill>
                </a:rPr>
                <a:t>West-East</a:t>
              </a:r>
            </a:p>
          </p:txBody>
        </p:sp>
      </p:grpSp>
      <p:graphicFrame>
        <p:nvGraphicFramePr>
          <p:cNvPr id="8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713454"/>
              </p:ext>
            </p:extLst>
          </p:nvPr>
        </p:nvGraphicFramePr>
        <p:xfrm>
          <a:off x="5626408" y="4223616"/>
          <a:ext cx="3388043" cy="80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828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Comb. Mag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2015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2017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2019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88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Mean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0.90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0.81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0.89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1.06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1.01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881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Std. Dev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0.42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0.40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0.49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0.48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0.49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9808302" y="3486770"/>
            <a:ext cx="623523" cy="893921"/>
            <a:chOff x="9808302" y="3486770"/>
            <a:chExt cx="623523" cy="893921"/>
          </a:xfrm>
        </p:grpSpPr>
        <p:sp>
          <p:nvSpPr>
            <p:cNvPr id="13" name="Rectangle 12"/>
            <p:cNvSpPr/>
            <p:nvPr/>
          </p:nvSpPr>
          <p:spPr>
            <a:xfrm>
              <a:off x="9884502" y="3551377"/>
              <a:ext cx="106694" cy="10669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62262" y="348677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2015</a:t>
              </a:r>
              <a:endParaRPr lang="en-US" sz="1000" b="1" dirty="0"/>
            </a:p>
          </p:txBody>
        </p:sp>
        <p:sp>
          <p:nvSpPr>
            <p:cNvPr id="18" name="Rectangle 12"/>
            <p:cNvSpPr/>
            <p:nvPr/>
          </p:nvSpPr>
          <p:spPr>
            <a:xfrm>
              <a:off x="9884502" y="3713302"/>
              <a:ext cx="106694" cy="106694"/>
            </a:xfrm>
            <a:prstGeom prst="rect">
              <a:avLst/>
            </a:prstGeom>
            <a:solidFill>
              <a:srgbClr val="32CD3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9962262" y="3648695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2016</a:t>
              </a:r>
              <a:endParaRPr lang="en-US" sz="1000" b="1" dirty="0"/>
            </a:p>
          </p:txBody>
        </p:sp>
        <p:sp>
          <p:nvSpPr>
            <p:cNvPr id="20" name="Rectangle 12"/>
            <p:cNvSpPr/>
            <p:nvPr/>
          </p:nvSpPr>
          <p:spPr>
            <a:xfrm>
              <a:off x="9884502" y="3875227"/>
              <a:ext cx="106694" cy="106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9962262" y="381062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2017</a:t>
              </a:r>
              <a:endParaRPr lang="en-US" sz="1000" b="1" dirty="0"/>
            </a:p>
          </p:txBody>
        </p:sp>
        <p:sp>
          <p:nvSpPr>
            <p:cNvPr id="22" name="Rectangle 12"/>
            <p:cNvSpPr/>
            <p:nvPr/>
          </p:nvSpPr>
          <p:spPr>
            <a:xfrm>
              <a:off x="9884502" y="4037152"/>
              <a:ext cx="106694" cy="106694"/>
            </a:xfrm>
            <a:prstGeom prst="rect">
              <a:avLst/>
            </a:prstGeom>
            <a:solidFill>
              <a:srgbClr val="FFA5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9962262" y="3972545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2018</a:t>
              </a:r>
              <a:endParaRPr lang="en-US" sz="1000" b="1" dirty="0"/>
            </a:p>
          </p:txBody>
        </p:sp>
        <p:sp>
          <p:nvSpPr>
            <p:cNvPr id="24" name="Rectangle 12"/>
            <p:cNvSpPr/>
            <p:nvPr/>
          </p:nvSpPr>
          <p:spPr>
            <a:xfrm>
              <a:off x="9884502" y="4199077"/>
              <a:ext cx="106694" cy="106694"/>
            </a:xfrm>
            <a:prstGeom prst="rect">
              <a:avLst/>
            </a:prstGeom>
            <a:solidFill>
              <a:srgbClr val="483D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9962262" y="413447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2019</a:t>
              </a:r>
              <a:endParaRPr lang="en-US" sz="1000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08302" y="3486770"/>
              <a:ext cx="619125" cy="893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2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8240" y="9144"/>
            <a:ext cx="877824" cy="877824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188665" y="4257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ging (Widescreen Macro-Enabled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P_PPT_Template_Widescreen_newlogo" id="{DDBB30B5-EED0-4BED-BF9F-DDC9410414D0}" vid="{823F7452-1CB7-4568-BDA2-B1365F076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EC31C2C0E534D9682FA8875A78635" ma:contentTypeVersion="40" ma:contentTypeDescription="Create a new document." ma:contentTypeScope="" ma:versionID="160923c1299ff4aa3884b232988b4af0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948e14a7-a88e-4829-9ffa-fde38425ac37" xmlns:ns4="ee45f9cd-72a3-4b3a-8cb8-9c8679c897e4" xmlns:ns5="0c51a168-f9b1-4000-a552-b6e26a8e1726" targetNamespace="http://schemas.microsoft.com/office/2006/metadata/properties" ma:root="true" ma:fieldsID="1a09f4150ad9e5016c73dd29e3f8c7d4" ns1:_="" ns2:_="" ns3:_="" ns4:_="" ns5:_="">
    <xsd:import namespace="http://schemas.microsoft.com/sharepoint/v3"/>
    <xsd:import namespace="http://schemas.microsoft.com/sharepoint/v4"/>
    <xsd:import namespace="948e14a7-a88e-4829-9ffa-fde38425ac37"/>
    <xsd:import namespace="ee45f9cd-72a3-4b3a-8cb8-9c8679c897e4"/>
    <xsd:import namespace="0c51a168-f9b1-4000-a552-b6e26a8e1726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  <xsd:element ref="ns3:AcquisitionStart" minOccurs="0"/>
                <xsd:element ref="ns3:Assignee" minOccurs="0"/>
                <xsd:element ref="ns3:BidNumber" minOccurs="0"/>
                <xsd:element ref="ns3:CleanDataRecordLength" minOccurs="0"/>
                <xsd:element ref="ns3:Company" minOccurs="0"/>
                <xsd:element ref="ns3:Configuration" minOccurs="0"/>
                <xsd:element ref="ns3:Country" minOccurs="0"/>
                <xsd:element ref="ns3:Uploaded" minOccurs="0"/>
                <xsd:element ref="ns3:Current_x0020_Analysis" minOccurs="0"/>
                <xsd:element ref="ns3:Infill_x0020_Analysis" minOccurs="0"/>
                <xsd:element ref="ns3:Weather_x0020_Analysis" minOccurs="0"/>
                <xsd:element ref="ns3:Vessel" minOccurs="0"/>
                <xsd:element ref="ns3:Datum" minOccurs="0"/>
                <xsd:element ref="ns3:Projection" minOccurs="0"/>
                <xsd:element ref="ns3:PredictedInfill" minOccurs="0"/>
                <xsd:element ref="ns3:Fanmode" minOccurs="0"/>
                <xsd:element ref="ns3:Tailseparation" minOccurs="0"/>
                <xsd:element ref="ns3:Survey_x0020_Type" minOccurs="0"/>
                <xsd:element ref="ns3:Analysis_x0020_created_x0020_By" minOccurs="0"/>
                <xsd:element ref="ns3:ProjectNumber" minOccurs="0"/>
                <xsd:element ref="ns3:SurveyStart" minOccurs="0"/>
                <xsd:element ref="ns3:SurveyEnd" minOccurs="0"/>
                <xsd:element ref="ns3:ActualInfill" minOccurs="0"/>
                <xsd:element ref="ns3:ActualBSP" minOccurs="0"/>
                <xsd:element ref="ns4:TaxKeywordTaxHTField" minOccurs="0"/>
                <xsd:element ref="ns5:TaxCatchAll" minOccurs="0"/>
                <xsd:element ref="ns3:Anticipated_x0020_duration" minOccurs="0"/>
                <xsd:element ref="ns3:Weather_x0020_Report" minOccurs="0"/>
                <xsd:element ref="ns3:LinkToForm" minOccurs="0"/>
                <xsd:element ref="ns3:LinkToConfig" minOccurs="0"/>
                <xsd:element ref="ns3:Nucleus_preplo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E-Mail Headers" ma:hidden="true" ma:internalName="EmailHeader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4a7-a88e-4829-9ffa-fde38425ac37" elementFormDefault="qualified">
    <xsd:import namespace="http://schemas.microsoft.com/office/2006/documentManagement/types"/>
    <xsd:import namespace="http://schemas.microsoft.com/office/infopath/2007/PartnerControls"/>
    <xsd:element name="AcquisitionStart" ma:index="14" nillable="true" ma:displayName="Anticipated start" ma:internalName="AcquisitionStart">
      <xsd:simpleType>
        <xsd:restriction base="dms:Text">
          <xsd:maxLength value="255"/>
        </xsd:restriction>
      </xsd:simpleType>
    </xsd:element>
    <xsd:element name="Assignee" ma:index="15" nillable="true" ma:displayName="Assignee" ma:list="UserInfo" ma:SharePointGroup="0" ma:internalName="Assigne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idNumber" ma:index="16" nillable="true" ma:displayName="BidNumber" ma:internalName="BidNumber">
      <xsd:simpleType>
        <xsd:restriction base="dms:Text">
          <xsd:maxLength value="255"/>
        </xsd:restriction>
      </xsd:simpleType>
    </xsd:element>
    <xsd:element name="CleanDataRecordLength" ma:index="17" nillable="true" ma:displayName="CleanDataRecordLength" ma:internalName="CleanDataRecordLength">
      <xsd:simpleType>
        <xsd:restriction base="dms:Number"/>
      </xsd:simpleType>
    </xsd:element>
    <xsd:element name="Company" ma:index="18" nillable="true" ma:displayName="Company" ma:internalName="Company">
      <xsd:simpleType>
        <xsd:restriction base="dms:Text">
          <xsd:maxLength value="255"/>
        </xsd:restriction>
      </xsd:simpleType>
    </xsd:element>
    <xsd:element name="Configuration" ma:index="19" nillable="true" ma:displayName="Configuration" ma:internalName="Configuration">
      <xsd:simpleType>
        <xsd:restriction base="dms:Text">
          <xsd:maxLength value="255"/>
        </xsd:restriction>
      </xsd:simpleType>
    </xsd:element>
    <xsd:element name="Country" ma:index="20" nillable="true" ma:displayName="Country" ma:internalName="Country">
      <xsd:simpleType>
        <xsd:restriction base="dms:Text">
          <xsd:maxLength value="255"/>
        </xsd:restriction>
      </xsd:simpleType>
    </xsd:element>
    <xsd:element name="Uploaded" ma:index="21" nillable="true" ma:displayName="Uploaded" ma:default="[today]" ma:format="DateOnly" ma:internalName="Uploaded">
      <xsd:simpleType>
        <xsd:restriction base="dms:DateTime"/>
      </xsd:simpleType>
    </xsd:element>
    <xsd:element name="Current_x0020_Analysis" ma:index="22" nillable="true" ma:displayName="Current Analysis" ma:default="1" ma:internalName="Current_x0020_Analysis">
      <xsd:simpleType>
        <xsd:restriction base="dms:Boolean"/>
      </xsd:simpleType>
    </xsd:element>
    <xsd:element name="Infill_x0020_Analysis" ma:index="23" nillable="true" ma:displayName="Infill Analysis" ma:default="1" ma:internalName="Infill_x0020_Analysis">
      <xsd:simpleType>
        <xsd:restriction base="dms:Boolean"/>
      </xsd:simpleType>
    </xsd:element>
    <xsd:element name="Weather_x0020_Analysis" ma:index="24" nillable="true" ma:displayName="Weather Analysis" ma:default="0" ma:internalName="Weather_x0020_Analysis">
      <xsd:simpleType>
        <xsd:restriction base="dms:Boolean"/>
      </xsd:simpleType>
    </xsd:element>
    <xsd:element name="Vessel" ma:index="25" nillable="true" ma:displayName="Vessel" ma:default="Other /Not decided" ma:format="Dropdown" ma:internalName="Vessel">
      <xsd:simpleType>
        <xsd:restriction base="dms:Choice">
          <xsd:enumeration value="Other /Not decided"/>
          <xsd:enumeration value="Atlantic Explorer"/>
          <xsd:enumeration value="PGS Apollo"/>
          <xsd:enumeration value="Ramform Atlas"/>
          <xsd:enumeration value="Ramform Hyperion"/>
          <xsd:enumeration value="Ramform Sovereign"/>
          <xsd:enumeration value="Ramform Sterling"/>
          <xsd:enumeration value="Ramform Tethys"/>
          <xsd:enumeration value="Ramform Titan"/>
          <xsd:enumeration value="Ramform Valiant"/>
          <xsd:enumeration value="Ramform Vanguard"/>
          <xsd:enumeration value="Sanco Spirit"/>
          <xsd:enumeration value="Sanco Swift"/>
        </xsd:restriction>
      </xsd:simpleType>
    </xsd:element>
    <xsd:element name="Datum" ma:index="26" nillable="true" ma:displayName="Datum" ma:internalName="Datum">
      <xsd:simpleType>
        <xsd:restriction base="dms:Text">
          <xsd:maxLength value="255"/>
        </xsd:restriction>
      </xsd:simpleType>
    </xsd:element>
    <xsd:element name="Projection" ma:index="27" nillable="true" ma:displayName="Projection" ma:internalName="Projection">
      <xsd:simpleType>
        <xsd:restriction base="dms:Text">
          <xsd:maxLength value="255"/>
        </xsd:restriction>
      </xsd:simpleType>
    </xsd:element>
    <xsd:element name="PredictedInfill" ma:index="28" nillable="true" ma:displayName="PredictedInfill" ma:internalName="PredictedInfill">
      <xsd:simpleType>
        <xsd:restriction base="dms:Text">
          <xsd:maxLength value="255"/>
        </xsd:restriction>
      </xsd:simpleType>
    </xsd:element>
    <xsd:element name="Fanmode" ma:index="29" nillable="true" ma:displayName="Fanmode" ma:default="0" ma:internalName="Fanmode">
      <xsd:simpleType>
        <xsd:restriction base="dms:Boolean"/>
      </xsd:simpleType>
    </xsd:element>
    <xsd:element name="Tailseparation" ma:index="30" nillable="true" ma:displayName="Tailseparation" ma:default="1.00" ma:internalName="Tailseparation" ma:percentage="TRUE">
      <xsd:simpleType>
        <xsd:restriction base="dms:Number"/>
      </xsd:simpleType>
    </xsd:element>
    <xsd:element name="Survey_x0020_Type" ma:index="31" nillable="true" ma:displayName="Survey Type" ma:default="2D" ma:format="Dropdown" ma:internalName="Survey_x0020_Type">
      <xsd:simpleType>
        <xsd:restriction base="dms:Choice">
          <xsd:enumeration value="2D"/>
          <xsd:enumeration value="3D"/>
          <xsd:enumeration value="4D"/>
          <xsd:enumeration value="WATS"/>
        </xsd:restriction>
      </xsd:simpleType>
    </xsd:element>
    <xsd:element name="Analysis_x0020_created_x0020_By" ma:index="32" nillable="true" ma:displayName="Analysis created By" ma:list="UserInfo" ma:SharePointGroup="0" ma:internalName="Analysis_x0020_creat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ojectNumber" ma:index="33" nillable="true" ma:displayName="ProjectNumber" ma:internalName="ProjectNumber">
      <xsd:simpleType>
        <xsd:restriction base="dms:Text">
          <xsd:maxLength value="20"/>
        </xsd:restriction>
      </xsd:simpleType>
    </xsd:element>
    <xsd:element name="SurveyStart" ma:index="34" nillable="true" ma:displayName="SurveyStart" ma:format="DateOnly" ma:internalName="SurveyStart">
      <xsd:simpleType>
        <xsd:restriction base="dms:DateTime"/>
      </xsd:simpleType>
    </xsd:element>
    <xsd:element name="SurveyEnd" ma:index="35" nillable="true" ma:displayName="SurveyEnd" ma:format="DateOnly" ma:internalName="SurveyEnd">
      <xsd:simpleType>
        <xsd:restriction base="dms:DateTime"/>
      </xsd:simpleType>
    </xsd:element>
    <xsd:element name="ActualInfill" ma:index="36" nillable="true" ma:displayName="ActualInfill" ma:internalName="ActualInfill" ma:percentage="FALSE">
      <xsd:simpleType>
        <xsd:restriction base="dms:Number"/>
      </xsd:simpleType>
    </xsd:element>
    <xsd:element name="ActualBSP" ma:index="37" nillable="true" ma:displayName="ActualBSP" ma:internalName="ActualBSP">
      <xsd:simpleType>
        <xsd:restriction base="dms:Number"/>
      </xsd:simpleType>
    </xsd:element>
    <xsd:element name="Anticipated_x0020_duration" ma:index="41" nillable="true" ma:displayName="Anticipated duration" ma:internalName="Anticipated_x0020_duration">
      <xsd:simpleType>
        <xsd:restriction base="dms:Text">
          <xsd:maxLength value="255"/>
        </xsd:restriction>
      </xsd:simpleType>
    </xsd:element>
    <xsd:element name="Weather_x0020_Report" ma:index="42" nillable="true" ma:displayName="Weather Report" ma:default="0" ma:internalName="Weather_x0020_Report">
      <xsd:simpleType>
        <xsd:restriction base="dms:Boolean"/>
      </xsd:simpleType>
    </xsd:element>
    <xsd:element name="LinkToForm" ma:index="44" nillable="true" ma:displayName="LinkToForm" ma:format="Hyperlink" ma:internalName="LinkToForm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ToConfig" ma:index="45" nillable="true" ma:displayName="LinkToConfig" ma:format="Hyperlink" ma:internalName="LinkToConfig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Nucleus_preplot" ma:index="46" nillable="true" ma:displayName="Nucleus_preplot" ma:description="Filename of the Nucleus preplot" ma:internalName="Nucleus_preplo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5f9cd-72a3-4b3a-8cb8-9c8679c897e4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39" nillable="true" ma:taxonomy="true" ma:internalName="TaxKeywordTaxHTField" ma:taxonomyFieldName="TaxKeyword" ma:displayName="Enterprise Keywords" ma:fieldId="{23f27201-bee3-471e-b2e7-b64fd8b7ca38}" ma:taxonomyMulti="true" ma:sspId="69ca02a8-2a75-4699-91fa-c3d3c2947d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1a168-f9b1-4000-a552-b6e26a8e1726" elementFormDefault="qualified">
    <xsd:import namespace="http://schemas.microsoft.com/office/2006/documentManagement/types"/>
    <xsd:import namespace="http://schemas.microsoft.com/office/infopath/2007/PartnerControls"/>
    <xsd:element name="TaxCatchAll" ma:index="40" nillable="true" ma:displayName="Taxonomy Catch All Column" ma:hidden="true" ma:list="{e5cf1a7b-fc58-4495-b231-e1922dd81cad}" ma:internalName="TaxCatchAll" ma:showField="CatchAllData" ma:web="ee45f9cd-72a3-4b3a-8cb8-9c8679c897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dictedInfill xmlns="948e14a7-a88e-4829-9ffa-fde38425ac37" xsi:nil="true"/>
    <Company xmlns="948e14a7-a88e-4829-9ffa-fde38425ac37">SK Energy</Company>
    <Fanmode xmlns="948e14a7-a88e-4829-9ffa-fde38425ac37" xsi:nil="true"/>
    <SurveyStart xmlns="948e14a7-a88e-4829-9ffa-fde38425ac37" xsi:nil="true"/>
    <ActualBSP xmlns="948e14a7-a88e-4829-9ffa-fde38425ac37" xsi:nil="true"/>
    <EmailTo xmlns="http://schemas.microsoft.com/sharepoint/v3" xsi:nil="true"/>
    <Assignee xmlns="948e14a7-a88e-4829-9ffa-fde38425ac37">
      <UserInfo>
        <DisplayName>Cato Rypdal</DisplayName>
        <AccountId>76</AccountId>
        <AccountType/>
      </UserInfo>
    </Assignee>
    <Current_x0020_Analysis xmlns="948e14a7-a88e-4829-9ffa-fde38425ac37">true</Current_x0020_Analysis>
    <Weather_x0020_Report xmlns="948e14a7-a88e-4829-9ffa-fde38425ac37">false</Weather_x0020_Report>
    <EmailHeaders xmlns="http://schemas.microsoft.com/sharepoint/v4" xsi:nil="true"/>
    <Country xmlns="948e14a7-a88e-4829-9ffa-fde38425ac37">VIETNAM</Country>
    <Infill_x0020_Analysis xmlns="948e14a7-a88e-4829-9ffa-fde38425ac37">true</Infill_x0020_Analysis>
    <ProjectNumber xmlns="948e14a7-a88e-4829-9ffa-fde38425ac37" xsi:nil="true"/>
    <ActualInfill xmlns="948e14a7-a88e-4829-9ffa-fde38425ac37" xsi:nil="true"/>
    <AcquisitionStart xmlns="948e14a7-a88e-4829-9ffa-fde38425ac37" xsi:nil="true"/>
    <Uploaded xmlns="948e14a7-a88e-4829-9ffa-fde38425ac37">2020-04-13T06:48:51+00:00</Uploaded>
    <EmailSender xmlns="http://schemas.microsoft.com/sharepoint/v3" xsi:nil="true"/>
    <EmailFrom xmlns="http://schemas.microsoft.com/sharepoint/v3" xsi:nil="true"/>
    <Tailseparation xmlns="948e14a7-a88e-4829-9ffa-fde38425ac37" xsi:nil="true"/>
    <Anticipated_x0020_duration xmlns="948e14a7-a88e-4829-9ffa-fde38425ac37" xsi:nil="true"/>
    <LinkToForm xmlns="948e14a7-a88e-4829-9ffa-fde38425ac37">
      <Url>http://operations.onshore.pgs.com/forms/Metocean/Metocean-2020-04-08 1011.html</Url>
      <Description>/forms/Metocean/Metocean-2020-04-08 1011.html</Description>
    </LinkToForm>
    <Datum xmlns="948e14a7-a88e-4829-9ffa-fde38425ac37" xsi:nil="true"/>
    <SurveyEnd xmlns="948e14a7-a88e-4829-9ffa-fde38425ac37" xsi:nil="true"/>
    <EmailSubject xmlns="http://schemas.microsoft.com/sharepoint/v3" xsi:nil="true"/>
    <BidNumber xmlns="948e14a7-a88e-4829-9ffa-fde38425ac37">BID20201020</BidNumber>
    <Configuration xmlns="948e14a7-a88e-4829-9ffa-fde38425ac37" xsi:nil="true"/>
    <Analysis_x0020_created_x0020_By xmlns="948e14a7-a88e-4829-9ffa-fde38425ac37">
      <UserInfo>
        <DisplayName/>
        <AccountId xsi:nil="true"/>
        <AccountType/>
      </UserInfo>
    </Analysis_x0020_created_x0020_By>
    <TaxKeywordTaxHTField xmlns="ee45f9cd-72a3-4b3a-8cb8-9c8679c897e4">
      <Terms xmlns="http://schemas.microsoft.com/office/infopath/2007/PartnerControls"/>
    </TaxKeywordTaxHTField>
    <TaxCatchAll xmlns="0c51a168-f9b1-4000-a552-b6e26a8e1726"/>
    <CleanDataRecordLength xmlns="948e14a7-a88e-4829-9ffa-fde38425ac37" xsi:nil="true"/>
    <Weather_x0020_Analysis xmlns="948e14a7-a88e-4829-9ffa-fde38425ac37">false</Weather_x0020_Analysis>
    <Vessel xmlns="948e14a7-a88e-4829-9ffa-fde38425ac37" xsi:nil="true"/>
    <Survey_x0020_Type xmlns="948e14a7-a88e-4829-9ffa-fde38425ac37" xsi:nil="true"/>
    <LinkToConfig xmlns="948e14a7-a88e-4829-9ffa-fde38425ac37">
      <Url xsi:nil="true"/>
      <Description xsi:nil="true"/>
    </LinkToConfig>
    <Nucleus_preplot xmlns="948e14a7-a88e-4829-9ffa-fde38425ac37" xsi:nil="true"/>
    <Projection xmlns="948e14a7-a88e-4829-9ffa-fde38425ac37" xsi:nil="true"/>
    <EmailCc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8BFC49-9276-4474-A928-D037D8C35E22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CEE2C13B-9227-4D46-AF62-4726C9A52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948e14a7-a88e-4829-9ffa-fde38425ac37"/>
    <ds:schemaRef ds:uri="ee45f9cd-72a3-4b3a-8cb8-9c8679c897e4"/>
    <ds:schemaRef ds:uri="0c51a168-f9b1-4000-a552-b6e26a8e1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98F1B8-67C9-476A-A758-03104C07D9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microsoft.com/sharepoint/v4"/>
    <ds:schemaRef ds:uri="http://purl.org/dc/elements/1.1/"/>
    <ds:schemaRef ds:uri="0c51a168-f9b1-4000-a552-b6e26a8e1726"/>
    <ds:schemaRef ds:uri="http://schemas.microsoft.com/office/infopath/2007/PartnerControls"/>
    <ds:schemaRef ds:uri="http://schemas.openxmlformats.org/package/2006/metadata/core-properties"/>
    <ds:schemaRef ds:uri="ee45f9cd-72a3-4b3a-8cb8-9c8679c897e4"/>
    <ds:schemaRef ds:uri="948e14a7-a88e-4829-9ffa-fde38425ac37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4F9C277-F34B-4B80-AB1A-B5E24C94D1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Imaging (Widescreen Macro-Enabled)</Template>
  <TotalTime>1784</TotalTime>
  <Words>486</Words>
  <Application>Microsoft Office PowerPoint</Application>
  <PresentationFormat>Custom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Imaging (Widescreen Macro-Enabled)</vt:lpstr>
      <vt:lpstr>Ocean Currents Analysis  SK Energy B16-2</vt:lpstr>
      <vt:lpstr>Executive Summary</vt:lpstr>
      <vt:lpstr>Currents Analysis  SK Energy B16-2  Introduction </vt:lpstr>
      <vt:lpstr>Current Analysis Movie - Combined Regional Currents, 1 Jun to 1 Aug  2019</vt:lpstr>
      <vt:lpstr>Current Analysis Map - Combined Regional Currents at Peak Strength on 31 Jul 2019</vt:lpstr>
      <vt:lpstr>Current Analysis Movie - Combined Regional Currents, 1 Jun to 1 Aug  2018</vt:lpstr>
      <vt:lpstr>Current Analysis Map - Combined Regional Currents at Peak Strength on 15 Jul 2018</vt:lpstr>
      <vt:lpstr>Point Currents  Historical currents at reference point PC-1 from 1 Jun to 1 Aug.</vt:lpstr>
    </vt:vector>
  </TitlesOfParts>
  <Company>PGS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</dc:creator>
  <cp:lastModifiedBy>Ramesh Masuvathi</cp:lastModifiedBy>
  <cp:revision>111</cp:revision>
  <dcterms:created xsi:type="dcterms:W3CDTF">2017-01-13T16:37:30Z</dcterms:created>
  <dcterms:modified xsi:type="dcterms:W3CDTF">2020-04-14T01:32:18Z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0x0101001C6EC31C2C0E534D9682FA8875A78635</vt:lpwstr>
  </property>
  <property fmtid="{D5CDD505-2E9C-101B-9397-08002B2CF9AE}" pid="3" name="TaxKeyword">
    <vt:lpwstr/>
  </property>
</Properties>
</file>